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5143500" cx="9144000"/>
  <p:notesSz cx="6858000" cy="9144000"/>
  <p:embeddedFontLst>
    <p:embeddedFont>
      <p:font typeface="Roboto Serif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Serif-italic.fntdata"/><Relationship Id="rId20" Type="http://schemas.openxmlformats.org/officeDocument/2006/relationships/slide" Target="slides/slide15.xml"/><Relationship Id="rId41" Type="http://schemas.openxmlformats.org/officeDocument/2006/relationships/font" Target="fonts/RobotoSerif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RobotoSerif-bold.fntdata"/><Relationship Id="rId16" Type="http://schemas.openxmlformats.org/officeDocument/2006/relationships/slide" Target="slides/slide11.xml"/><Relationship Id="rId38" Type="http://schemas.openxmlformats.org/officeDocument/2006/relationships/font" Target="fonts/RobotoSerif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12.jpg>
</file>

<file path=ppt/media/image13.jpg>
</file>

<file path=ppt/media/image14.gif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png>
</file>

<file path=ppt/media/image24.gif>
</file>

<file path=ppt/media/image25.gif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4.jp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1ff2737fa9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1ff2737fa9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1ff2737fa9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1ff2737fa9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1ff2737fa9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1ff2737fa9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1ff2737fa9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1ff2737fa9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1ffa799591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1ffa799591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1ff2737fa9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1ff2737fa9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1ff2737fa9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1ff2737fa9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1ff2737fa9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1ff2737fa9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1ff2737fa9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1ff2737fa9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1ff2737fa9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1ff2737fa9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1ffa79959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1ffa7995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1ffa799591_1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1ffa799591_1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1ff2737fa9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1ff2737fa9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1ffa799591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1ffa799591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1ffa799591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1ffa799591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1ffa79959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1ffa79959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1ff2737fa9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1ff2737fa9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1ffa799591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1ffa799591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1ff2737fa9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1ff2737fa9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1ff2737fa9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1ff2737fa9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1ff2737fa9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1ff2737fa9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1ffa79959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1ffa79959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1ffa799591_1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1ffa799591_1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1ffa799591_1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1ffa799591_1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1ff2737fa9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1ff2737fa9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1ffa79959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1ffa79959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1ffa799591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1ffa799591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1ff2737fa9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1ff2737fa9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1ff2737fa9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1ff2737fa9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1ffa799591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1ffa799591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1ff2737fa9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1ff2737fa9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rgbClr val="FBBD05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Relationship Id="rId4" Type="http://schemas.openxmlformats.org/officeDocument/2006/relationships/image" Target="../media/image14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drive.google.com/file/d/1YI_DeFIJKYdXvBwtTT7bbOHMi0mbFZUS/view" TargetMode="External"/><Relationship Id="rId4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jpg"/><Relationship Id="rId4" Type="http://schemas.openxmlformats.org/officeDocument/2006/relationships/image" Target="../media/image15.jpg"/><Relationship Id="rId5" Type="http://schemas.openxmlformats.org/officeDocument/2006/relationships/image" Target="../media/image12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booking.com" TargetMode="External"/><Relationship Id="rId4" Type="http://schemas.openxmlformats.org/officeDocument/2006/relationships/hyperlink" Target="http://calendbook.com" TargetMode="External"/><Relationship Id="rId5" Type="http://schemas.openxmlformats.org/officeDocument/2006/relationships/hyperlink" Target="http://calendbook.com" TargetMode="External"/><Relationship Id="rId6" Type="http://schemas.openxmlformats.org/officeDocument/2006/relationships/image" Target="../media/image17.png"/><Relationship Id="rId7" Type="http://schemas.openxmlformats.org/officeDocument/2006/relationships/image" Target="../media/image2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www.linkedin.com/in/ruby-f-3b4317227/" TargetMode="External"/><Relationship Id="rId4" Type="http://schemas.openxmlformats.org/officeDocument/2006/relationships/hyperlink" Target="http://vincenzobelpiede.com" TargetMode="External"/><Relationship Id="rId11" Type="http://schemas.openxmlformats.org/officeDocument/2006/relationships/image" Target="../media/image21.png"/><Relationship Id="rId10" Type="http://schemas.openxmlformats.org/officeDocument/2006/relationships/image" Target="../media/image7.png"/><Relationship Id="rId12" Type="http://schemas.openxmlformats.org/officeDocument/2006/relationships/image" Target="../media/image23.png"/><Relationship Id="rId9" Type="http://schemas.openxmlformats.org/officeDocument/2006/relationships/image" Target="../media/image19.png"/><Relationship Id="rId5" Type="http://schemas.openxmlformats.org/officeDocument/2006/relationships/hyperlink" Target="https://www.linkedin.com/in/gabriele-colapinto-81a3742a0/" TargetMode="External"/><Relationship Id="rId6" Type="http://schemas.openxmlformats.org/officeDocument/2006/relationships/hyperlink" Target="https://www.linkedin.com/in/francesco-damiano-09259b22b/" TargetMode="External"/><Relationship Id="rId7" Type="http://schemas.openxmlformats.org/officeDocument/2006/relationships/hyperlink" Target="https://www.linkedin.com/in/francesco-damiano-09259b22b/" TargetMode="External"/><Relationship Id="rId8" Type="http://schemas.openxmlformats.org/officeDocument/2006/relationships/hyperlink" Target="https://www.linkedin.com/in/francesco-damiano-09259b22b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pugliatechs.com" TargetMode="External"/><Relationship Id="rId4" Type="http://schemas.openxmlformats.org/officeDocument/2006/relationships/image" Target="../media/image3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vincenzobelpiede.com/puglia-tourist-agent" TargetMode="External"/><Relationship Id="rId4" Type="http://schemas.openxmlformats.org/officeDocument/2006/relationships/image" Target="../media/image2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5.gif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4.gif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linkedin.com/in/biancabronzino/" TargetMode="External"/><Relationship Id="rId4" Type="http://schemas.openxmlformats.org/officeDocument/2006/relationships/image" Target="../media/image3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gif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1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jp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8.jpg"/><Relationship Id="rId7" Type="http://schemas.openxmlformats.org/officeDocument/2006/relationships/image" Target="../media/image22.jpg"/><Relationship Id="rId8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BC117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506350"/>
            <a:ext cx="85206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rPr>
              <a:t>Puglia Tourist Agent </a:t>
            </a:r>
            <a:endParaRPr b="1">
              <a:solidFill>
                <a:schemeClr val="lt1"/>
              </a:solidFill>
              <a:latin typeface="Roboto Serif"/>
              <a:ea typeface="Roboto Serif"/>
              <a:cs typeface="Roboto Serif"/>
              <a:sym typeface="Roboto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b="41259" l="29714" r="27731" t="9802"/>
          <a:stretch/>
        </p:blipFill>
        <p:spPr>
          <a:xfrm>
            <a:off x="3170025" y="1502799"/>
            <a:ext cx="2662149" cy="3061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54050"/>
            <a:ext cx="1868186" cy="39894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2"/>
          <p:cNvSpPr txBox="1"/>
          <p:nvPr/>
        </p:nvSpPr>
        <p:spPr>
          <a:xfrm>
            <a:off x="0" y="0"/>
            <a:ext cx="9144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Le apps</a:t>
            </a:r>
            <a:r>
              <a:rPr lang="en" sz="2800">
                <a:solidFill>
                  <a:schemeClr val="lt1"/>
                </a:solidFill>
              </a:rPr>
              <a:t> vengono disinstallate / offloaded da Apple</a:t>
            </a:r>
            <a:endParaRPr sz="2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		…se non vengono utilizzate!!!!!</a:t>
            </a:r>
            <a:endParaRPr sz="2800">
              <a:solidFill>
                <a:schemeClr val="lt1"/>
              </a:solidFill>
            </a:endParaRPr>
          </a:p>
        </p:txBody>
      </p:sp>
      <p:pic>
        <p:nvPicPr>
          <p:cNvPr id="117" name="Google Shape;117;p22"/>
          <p:cNvPicPr preferRelativeResize="0"/>
          <p:nvPr/>
        </p:nvPicPr>
        <p:blipFill rotWithShape="1">
          <a:blip r:embed="rId3">
            <a:alphaModFix/>
          </a:blip>
          <a:srcRect b="81156" l="73544" r="0" t="7416"/>
          <a:stretch/>
        </p:blipFill>
        <p:spPr>
          <a:xfrm>
            <a:off x="2178649" y="1154050"/>
            <a:ext cx="4324876" cy="398945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"/>
          <p:cNvSpPr/>
          <p:nvPr/>
        </p:nvSpPr>
        <p:spPr>
          <a:xfrm>
            <a:off x="2461175" y="4208100"/>
            <a:ext cx="776100" cy="7263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a close up of a black dog with a blue collar looking at the camera (Provided by Tenor)" id="119" name="Google Shape;11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35500" y="1881800"/>
            <a:ext cx="2198475" cy="220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50" y="450150"/>
            <a:ext cx="9144000" cy="78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Come Funziona il nostro Bot</a:t>
            </a:r>
            <a:endParaRPr/>
          </a:p>
        </p:txBody>
      </p:sp>
      <p:sp>
        <p:nvSpPr>
          <p:cNvPr id="125" name="Google Shape;125;p23"/>
          <p:cNvSpPr txBox="1"/>
          <p:nvPr>
            <p:ph idx="4294967295" type="subTitle"/>
          </p:nvPr>
        </p:nvSpPr>
        <p:spPr>
          <a:xfrm>
            <a:off x="5683500" y="1512150"/>
            <a:ext cx="3460500" cy="31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Filosofia del…</a:t>
            </a:r>
            <a:endParaRPr sz="25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00"/>
              <a:t>Mo Mo</a:t>
            </a:r>
            <a:endParaRPr sz="25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00"/>
              <a:t>Appriss </a:t>
            </a:r>
            <a:endParaRPr sz="25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500"/>
              <a:t>appriss</a:t>
            </a:r>
            <a:endParaRPr sz="2500"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12150"/>
            <a:ext cx="5531102" cy="316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490250" y="450150"/>
            <a:ext cx="81153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Andiamo dove sono gli utenti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ex: Telegram, Whatsapp…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>
            <p:ph type="title"/>
          </p:nvPr>
        </p:nvSpPr>
        <p:spPr>
          <a:xfrm>
            <a:off x="0" y="0"/>
            <a:ext cx="4934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1 Telegram Bot per </a:t>
            </a:r>
            <a:endParaRPr b="1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1) Rendere </a:t>
            </a:r>
            <a:r>
              <a:rPr lang="en"/>
              <a:t>più</a:t>
            </a:r>
            <a:r>
              <a:rPr lang="en"/>
              <a:t>’ accessibili i dati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2) Avere un contatto diretto + dati utenti </a:t>
            </a:r>
            <a:endParaRPr b="1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3) Follow up automatico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(stare appriss appriss) :)</a:t>
            </a:r>
            <a:endParaRPr/>
          </a:p>
        </p:txBody>
      </p:sp>
      <p:pic>
        <p:nvPicPr>
          <p:cNvPr id="137" name="Google Shape;137;p25"/>
          <p:cNvPicPr preferRelativeResize="0"/>
          <p:nvPr/>
        </p:nvPicPr>
        <p:blipFill rotWithShape="1">
          <a:blip r:embed="rId3">
            <a:alphaModFix/>
          </a:blip>
          <a:srcRect b="0" l="0" r="0" t="30948"/>
          <a:stretch/>
        </p:blipFill>
        <p:spPr>
          <a:xfrm>
            <a:off x="5481750" y="119175"/>
            <a:ext cx="3353825" cy="5024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>
            <p:ph type="title"/>
          </p:nvPr>
        </p:nvSpPr>
        <p:spPr>
          <a:xfrm>
            <a:off x="0" y="0"/>
            <a:ext cx="214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Video</a:t>
            </a:r>
            <a:endParaRPr b="1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Bot </a:t>
            </a:r>
            <a:r>
              <a:rPr lang="en"/>
              <a:t>offre</a:t>
            </a:r>
            <a:r>
              <a:rPr lang="en"/>
              <a:t> idee su cosa fare: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a) Lidi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b) ristoranti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c) guide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d) noleggio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e) wedding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</a:t>
            </a:r>
            <a:endParaRPr/>
          </a:p>
        </p:txBody>
      </p:sp>
      <p:pic>
        <p:nvPicPr>
          <p:cNvPr id="143" name="Google Shape;143;p26" title="IMG_2489 (1)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65250" y="0"/>
            <a:ext cx="685801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>
            <p:ph type="title"/>
          </p:nvPr>
        </p:nvSpPr>
        <p:spPr>
          <a:xfrm>
            <a:off x="0" y="0"/>
            <a:ext cx="214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Images </a:t>
            </a:r>
            <a:endParaRPr b="1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Bot offre idee su cosa fare: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a) Lidi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b) ristoranti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c) guide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d) noleggio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e) wedding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etc…</a:t>
            </a:r>
            <a:endParaRPr/>
          </a:p>
        </p:txBody>
      </p:sp>
      <p:pic>
        <p:nvPicPr>
          <p:cNvPr id="149" name="Google Shape;14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9000" y="152400"/>
            <a:ext cx="2230339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5539" y="152400"/>
            <a:ext cx="2230339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99099" y="152406"/>
            <a:ext cx="2230325" cy="4838694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7"/>
          <p:cNvSpPr/>
          <p:nvPr/>
        </p:nvSpPr>
        <p:spPr>
          <a:xfrm>
            <a:off x="2148918" y="4457025"/>
            <a:ext cx="2230200" cy="4080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7"/>
          <p:cNvSpPr/>
          <p:nvPr/>
        </p:nvSpPr>
        <p:spPr>
          <a:xfrm>
            <a:off x="4379126" y="4251250"/>
            <a:ext cx="2396100" cy="5727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7"/>
          <p:cNvSpPr/>
          <p:nvPr/>
        </p:nvSpPr>
        <p:spPr>
          <a:xfrm>
            <a:off x="6816225" y="1916450"/>
            <a:ext cx="2396100" cy="10383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Idee futuro: </a:t>
            </a:r>
            <a:endParaRPr b="1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a) Piu’ integrazioni (ex. Whatsapp)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b) Proporre nuove colonne (campi) ex. Link per prenotare su </a:t>
            </a:r>
            <a:r>
              <a:rPr lang="en" u="sng">
                <a:hlinkClick r:id="rId3"/>
              </a:rPr>
              <a:t>booking.com</a:t>
            </a:r>
            <a:r>
              <a:rPr lang="en"/>
              <a:t> o </a:t>
            </a:r>
            <a:r>
              <a:rPr lang="en" u="sng">
                <a:hlinkClick r:id="rId4"/>
              </a:rPr>
              <a:t>Calendbook.com</a:t>
            </a:r>
            <a:r>
              <a:rPr lang="en" u="sng">
                <a:hlinkClick r:id="rId5"/>
              </a:rPr>
              <a:t>/LidoXYZ</a:t>
            </a:r>
            <a:r>
              <a:rPr lang="en"/>
              <a:t> (made in Puglia)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c) AI per automatizzare e migliorare interazioni</a:t>
            </a:r>
            <a:endParaRPr/>
          </a:p>
        </p:txBody>
      </p:sp>
      <p:pic>
        <p:nvPicPr>
          <p:cNvPr id="160" name="Google Shape;160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1743975"/>
            <a:ext cx="4393276" cy="3332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24654" y="2042450"/>
            <a:ext cx="5043152" cy="3236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/>
          <p:nvPr>
            <p:ph type="title"/>
          </p:nvPr>
        </p:nvSpPr>
        <p:spPr>
          <a:xfrm>
            <a:off x="490250" y="450150"/>
            <a:ext cx="81453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Puglia, più vicina che mai…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Puglia in 2/3 tocchi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Addosso a te :D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1"/>
          <p:cNvSpPr txBox="1"/>
          <p:nvPr>
            <p:ph type="title"/>
          </p:nvPr>
        </p:nvSpPr>
        <p:spPr>
          <a:xfrm>
            <a:off x="109425" y="445025"/>
            <a:ext cx="6371700" cy="45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hlinkClick r:id="rId3"/>
              </a:rPr>
              <a:t>Ruby Fanizzi</a:t>
            </a:r>
            <a:r>
              <a:rPr lang="en"/>
              <a:t> - Psicologa e Meme Lord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hlinkClick r:id="rId4"/>
              </a:rPr>
              <a:t>VincenzoBelpiede.com</a:t>
            </a:r>
            <a:r>
              <a:rPr lang="en"/>
              <a:t> - B2B SaaS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hlinkClick r:id="rId5"/>
              </a:rPr>
              <a:t>Gabriele Colapinto - Dev - Linkedin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hlinkClick r:id="rId6"/>
              </a:rPr>
              <a:t>Francesco Damiano - Dev</a:t>
            </a:r>
            <a:r>
              <a:rPr lang="en">
                <a:uFill>
                  <a:noFill/>
                </a:uFill>
                <a:hlinkClick r:id="rId7"/>
              </a:rPr>
              <a:t> - </a:t>
            </a:r>
            <a:r>
              <a:rPr lang="en" u="sng">
                <a:hlinkClick r:id="rId8"/>
              </a:rPr>
              <a:t>Linkedin</a:t>
            </a:r>
            <a:endParaRPr sz="1000"/>
          </a:p>
        </p:txBody>
      </p:sp>
      <p:pic>
        <p:nvPicPr>
          <p:cNvPr id="177" name="Google Shape;177;p3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481050" y="3"/>
            <a:ext cx="1331476" cy="1331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3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812525" y="1293300"/>
            <a:ext cx="1331474" cy="1331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812525" y="3812025"/>
            <a:ext cx="1331475" cy="133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6481050" y="2624775"/>
            <a:ext cx="1331476" cy="1331476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1"/>
          <p:cNvSpPr txBox="1"/>
          <p:nvPr/>
        </p:nvSpPr>
        <p:spPr>
          <a:xfrm>
            <a:off x="311700" y="126800"/>
            <a:ext cx="5082900" cy="4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Il nostro team                            Made in Puglia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BC117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1313550" y="367900"/>
            <a:ext cx="6237900" cy="28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rPr>
              <a:t>‘Mo Mo’</a:t>
            </a:r>
            <a:endParaRPr b="1">
              <a:solidFill>
                <a:schemeClr val="lt1"/>
              </a:solidFill>
              <a:latin typeface="Roboto Serif"/>
              <a:ea typeface="Roboto Serif"/>
              <a:cs typeface="Roboto Serif"/>
              <a:sym typeface="Roboto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 b="0" l="0" r="0" t="23989"/>
          <a:stretch/>
        </p:blipFill>
        <p:spPr>
          <a:xfrm>
            <a:off x="2517188" y="1094975"/>
            <a:ext cx="3655525" cy="3498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BC117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2"/>
          <p:cNvSpPr txBox="1"/>
          <p:nvPr>
            <p:ph idx="1" type="subTitle"/>
          </p:nvPr>
        </p:nvSpPr>
        <p:spPr>
          <a:xfrm>
            <a:off x="0" y="444075"/>
            <a:ext cx="3581700" cy="425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rPr>
              <a:t>Domani 18 Dic Evento </a:t>
            </a:r>
            <a:r>
              <a:rPr b="1" lang="en" u="sng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PugliaTechs.com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rPr>
              <a:t>@ Dipartimento di Fisica - </a:t>
            </a:r>
            <a:r>
              <a:rPr b="1" lang="en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rPr>
              <a:t>Università</a:t>
            </a:r>
            <a:r>
              <a:rPr b="1" lang="en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rPr>
              <a:t> di Bari</a:t>
            </a:r>
            <a:endParaRPr b="1">
              <a:solidFill>
                <a:schemeClr val="lt1"/>
              </a:solidFill>
              <a:latin typeface="Roboto Serif"/>
              <a:ea typeface="Roboto Serif"/>
              <a:cs typeface="Roboto Serif"/>
              <a:sym typeface="Roboto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Roboto Serif"/>
              <a:ea typeface="Roboto Serif"/>
              <a:cs typeface="Roboto Serif"/>
              <a:sym typeface="Roboto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rPr>
              <a:t>Gratis h.18:30</a:t>
            </a:r>
            <a:endParaRPr b="1">
              <a:solidFill>
                <a:schemeClr val="lt1"/>
              </a:solidFill>
              <a:latin typeface="Roboto Serif"/>
              <a:ea typeface="Roboto Serif"/>
              <a:cs typeface="Roboto Serif"/>
              <a:sym typeface="Roboto Serif"/>
            </a:endParaRPr>
          </a:p>
        </p:txBody>
      </p:sp>
      <p:pic>
        <p:nvPicPr>
          <p:cNvPr id="187" name="Google Shape;18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0775" y="531768"/>
            <a:ext cx="5633224" cy="40762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3"/>
          <p:cNvSpPr txBox="1"/>
          <p:nvPr>
            <p:ph type="title"/>
          </p:nvPr>
        </p:nvSpPr>
        <p:spPr>
          <a:xfrm>
            <a:off x="490250" y="450150"/>
            <a:ext cx="85134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Grazie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Deck available here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u="sng">
                <a:solidFill>
                  <a:schemeClr val="hlink"/>
                </a:solidFill>
                <a:hlinkClick r:id="rId3"/>
              </a:rPr>
              <a:t>vincenzobelpiede.com/puglia-tourist-agent</a:t>
            </a:r>
            <a:r>
              <a:rPr lang="en" sz="3400"/>
              <a:t> </a:t>
            </a:r>
            <a:endParaRPr sz="3400"/>
          </a:p>
        </p:txBody>
      </p:sp>
      <p:pic>
        <p:nvPicPr>
          <p:cNvPr id="193" name="Google Shape;193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21800" y="0"/>
            <a:ext cx="2322200" cy="220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Backup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BC117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5"/>
          <p:cNvSpPr txBox="1"/>
          <p:nvPr>
            <p:ph idx="1" type="subTitle"/>
          </p:nvPr>
        </p:nvSpPr>
        <p:spPr>
          <a:xfrm>
            <a:off x="-75" y="215475"/>
            <a:ext cx="9144000" cy="28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rPr>
              <a:t>“Americans want everything yesterday”</a:t>
            </a:r>
            <a:endParaRPr b="1">
              <a:solidFill>
                <a:schemeClr val="lt1"/>
              </a:solidFill>
              <a:latin typeface="Roboto Serif"/>
              <a:ea typeface="Roboto Serif"/>
              <a:cs typeface="Roboto Serif"/>
              <a:sym typeface="Roboto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rPr>
              <a:t>Right Now 	… 	‘Mo Mo’</a:t>
            </a:r>
            <a:endParaRPr b="1">
              <a:solidFill>
                <a:schemeClr val="lt1"/>
              </a:solidFill>
              <a:latin typeface="Roboto Serif"/>
              <a:ea typeface="Roboto Serif"/>
              <a:cs typeface="Roboto Serif"/>
              <a:sym typeface="Roboto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a woman wearing a black shirt that says hello on it says right now (Provided by Tenor)" id="204" name="Google Shape;20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8000" y="1253524"/>
            <a:ext cx="3657976" cy="3657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BC117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6"/>
          <p:cNvSpPr txBox="1"/>
          <p:nvPr>
            <p:ph idx="1" type="subTitle"/>
          </p:nvPr>
        </p:nvSpPr>
        <p:spPr>
          <a:xfrm>
            <a:off x="-75" y="367875"/>
            <a:ext cx="9144000" cy="6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Roboto Serif"/>
                <a:ea typeface="Roboto Serif"/>
                <a:cs typeface="Roboto Serif"/>
                <a:sym typeface="Roboto Serif"/>
              </a:rPr>
              <a:t>Follow up 	… 	Appriss Appriss</a:t>
            </a:r>
            <a:endParaRPr b="1"/>
          </a:p>
        </p:txBody>
      </p:sp>
      <p:pic>
        <p:nvPicPr>
          <p:cNvPr descr="a man in a black sweater says you know what i m gonna do (Provided by Tenor)" id="210" name="Google Shape;21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8550" y="1038049"/>
            <a:ext cx="3866900" cy="386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7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Grazie a </a:t>
            </a:r>
            <a:r>
              <a:rPr lang="en" u="sng">
                <a:hlinkClick r:id="rId3"/>
              </a:rPr>
              <a:t>Bianca</a:t>
            </a:r>
            <a:r>
              <a:rPr lang="en"/>
              <a:t> Bronzino di Puglia Promozione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 averci parlato di “We Are in Puglia” app</a:t>
            </a:r>
            <a:endParaRPr/>
          </a:p>
        </p:txBody>
      </p:sp>
      <p:pic>
        <p:nvPicPr>
          <p:cNvPr id="216" name="Google Shape;21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877500"/>
            <a:ext cx="6066394" cy="4265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8"/>
          <p:cNvSpPr txBox="1"/>
          <p:nvPr>
            <p:ph type="title"/>
          </p:nvPr>
        </p:nvSpPr>
        <p:spPr>
          <a:xfrm>
            <a:off x="0" y="0"/>
            <a:ext cx="9144000" cy="12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apps sono difficili da fare installare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Prova: solo 10,000 installazioni su 16.4m di presenze ‘23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0,06% install rate :(</a:t>
            </a:r>
            <a:endParaRPr/>
          </a:p>
        </p:txBody>
      </p:sp>
      <p:pic>
        <p:nvPicPr>
          <p:cNvPr id="222" name="Google Shape;22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5450" y="1292975"/>
            <a:ext cx="7281526" cy="385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Quindi il margine di miglioramento esiste :)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Come si differenzia da Booking? Google Maps?</a:t>
            </a:r>
            <a:endParaRPr/>
          </a:p>
        </p:txBody>
      </p:sp>
      <p:sp>
        <p:nvSpPr>
          <p:cNvPr id="238" name="Google Shape;238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Gli utenti devono ricercare e digitare parole chiavi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Booking e Google sono proprietari dei dati degli utenti non regione Puglia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Con il nostro agent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Bastano pochi taps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Regione Puglia (o la nostra futura azienda) diventano proprietari dei dati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BC117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idx="1" type="subTitle"/>
          </p:nvPr>
        </p:nvSpPr>
        <p:spPr>
          <a:xfrm>
            <a:off x="2614700" y="367875"/>
            <a:ext cx="3460500" cy="28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oboto Serif"/>
                <a:ea typeface="Roboto Serif"/>
                <a:cs typeface="Roboto Serif"/>
                <a:sym typeface="Roboto Serif"/>
              </a:rPr>
              <a:t>‘Mo Mo’</a:t>
            </a:r>
            <a:endParaRPr>
              <a:solidFill>
                <a:srgbClr val="000000"/>
              </a:solidFill>
              <a:latin typeface="Roboto Serif"/>
              <a:ea typeface="Roboto Serif"/>
              <a:cs typeface="Roboto Serif"/>
              <a:sym typeface="Roboto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7737" y="1067226"/>
            <a:ext cx="4293800" cy="333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stuff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dati.istat.it needs an SSL</a:t>
            </a:r>
            <a:endParaRPr/>
          </a:p>
        </p:txBody>
      </p:sp>
      <p:pic>
        <p:nvPicPr>
          <p:cNvPr id="249" name="Google Shape;24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2675" y="3024425"/>
            <a:ext cx="5878351" cy="199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whatsapp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Piu’ Dati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AI per automatizzare e migliorare interazioni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BC117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675" y="1575450"/>
            <a:ext cx="5531102" cy="316062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6"/>
          <p:cNvSpPr txBox="1"/>
          <p:nvPr>
            <p:ph type="ctrTitle"/>
          </p:nvPr>
        </p:nvSpPr>
        <p:spPr>
          <a:xfrm>
            <a:off x="311700" y="277750"/>
            <a:ext cx="85206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rPr>
              <a:t>Puglia Tourist Agent </a:t>
            </a:r>
            <a:endParaRPr b="1">
              <a:solidFill>
                <a:schemeClr val="lt1"/>
              </a:solidFill>
              <a:latin typeface="Roboto Serif"/>
              <a:ea typeface="Roboto Serif"/>
              <a:cs typeface="Roboto Serif"/>
              <a:sym typeface="Roboto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BC117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490250" y="450150"/>
            <a:ext cx="7528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Prima vi </a:t>
            </a:r>
            <a:r>
              <a:rPr lang="en">
                <a:solidFill>
                  <a:schemeClr val="lt1"/>
                </a:solidFill>
              </a:rPr>
              <a:t>diciamo</a:t>
            </a:r>
            <a:r>
              <a:rPr lang="en">
                <a:solidFill>
                  <a:schemeClr val="lt1"/>
                </a:solidFill>
              </a:rPr>
              <a:t>…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Come siamo partiti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title"/>
          </p:nvPr>
        </p:nvSpPr>
        <p:spPr>
          <a:xfrm>
            <a:off x="0" y="0"/>
            <a:ext cx="8304600" cy="7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20"/>
              <a:t>- Analizzato data sets migliori (JSON + contatti (email, tel)...)</a:t>
            </a:r>
            <a:endParaRPr sz="21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20"/>
              <a:t>- Puglia Turismo</a:t>
            </a:r>
            <a:endParaRPr sz="2120"/>
          </a:p>
        </p:txBody>
      </p:sp>
      <p:pic>
        <p:nvPicPr>
          <p:cNvPr id="84" name="Google Shape;8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25100"/>
            <a:ext cx="4661526" cy="4266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6326" y="725100"/>
            <a:ext cx="3485704" cy="4266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/>
        </p:nvSpPr>
        <p:spPr>
          <a:xfrm>
            <a:off x="2338825" y="69175"/>
            <a:ext cx="9144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We Are in Puglia Apps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96" name="Google Shape;9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38" y="986650"/>
            <a:ext cx="5068526" cy="411612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/>
          <p:nvPr/>
        </p:nvSpPr>
        <p:spPr>
          <a:xfrm>
            <a:off x="1356563" y="2128800"/>
            <a:ext cx="915300" cy="4080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20"/>
          <p:cNvPicPr preferRelativeResize="0"/>
          <p:nvPr/>
        </p:nvPicPr>
        <p:blipFill rotWithShape="1">
          <a:blip r:embed="rId4">
            <a:alphaModFix/>
          </a:blip>
          <a:srcRect b="0" l="0" r="42479" t="0"/>
          <a:stretch/>
        </p:blipFill>
        <p:spPr>
          <a:xfrm>
            <a:off x="5246425" y="986650"/>
            <a:ext cx="4477307" cy="4116126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0"/>
          <p:cNvSpPr/>
          <p:nvPr/>
        </p:nvSpPr>
        <p:spPr>
          <a:xfrm>
            <a:off x="5557951" y="2205000"/>
            <a:ext cx="558600" cy="4080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Troppe opzioni e azioni richieste in apps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Apps: difficile farle installare 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e…</a:t>
            </a:r>
            <a:endParaRPr/>
          </a:p>
        </p:txBody>
      </p:sp>
      <p:pic>
        <p:nvPicPr>
          <p:cNvPr id="105" name="Google Shape;10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1283400"/>
            <a:ext cx="1709025" cy="3707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0151" y="1283414"/>
            <a:ext cx="1709025" cy="37076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04124" y="1283367"/>
            <a:ext cx="1709025" cy="37077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18075" y="1283414"/>
            <a:ext cx="1709025" cy="37076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32025" y="1283400"/>
            <a:ext cx="1709025" cy="370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308300" y="0"/>
            <a:ext cx="835700" cy="83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